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57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0" r:id="rId19"/>
    <p:sldId id="272" r:id="rId20"/>
    <p:sldId id="271" r:id="rId21"/>
    <p:sldId id="275" r:id="rId22"/>
    <p:sldId id="274" r:id="rId23"/>
    <p:sldId id="276" r:id="rId24"/>
    <p:sldId id="273" r:id="rId25"/>
    <p:sldId id="277" r:id="rId26"/>
    <p:sldId id="278" r:id="rId27"/>
    <p:sldId id="279" r:id="rId28"/>
    <p:sldId id="280" r:id="rId29"/>
    <p:sldId id="282" r:id="rId30"/>
    <p:sldId id="281" r:id="rId31"/>
    <p:sldId id="283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582" y="144"/>
      </p:cViewPr>
      <p:guideLst/>
    </p:cSldViewPr>
  </p:slideViewPr>
  <p:notesTextViewPr>
    <p:cViewPr>
      <p:scale>
        <a:sx n="1" d="1"/>
        <a:sy n="1" d="1"/>
      </p:scale>
      <p:origin x="0" y="-898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2EC3B-283D-4258-9C4D-8ADB203F42EC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9112E-22DC-4EAB-823E-9266D901C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68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x_1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x_1_small_perturbation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y_1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t_1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1j </a:t>
            </a:r>
            <a:r>
              <a:rPr lang="en-US" dirty="0"/>
              <a:t>*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p_1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1j </a:t>
            </a:r>
            <a:r>
              <a:rPr lang="en-US" dirty="0"/>
              <a:t>*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r_1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1.2203660000e-02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x_2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y_2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t_2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1j </a:t>
            </a:r>
            <a:r>
              <a:rPr lang="en-US" dirty="0"/>
              <a:t>*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p_2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1j </a:t>
            </a:r>
            <a:r>
              <a:rPr lang="en-US" dirty="0"/>
              <a:t>*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r_2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w_2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2.1684043450e-19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n_in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x_3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2.2204460493e-16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x_3_small_perturbation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y_3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t_3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1j </a:t>
            </a:r>
            <a:r>
              <a:rPr lang="en-US" dirty="0"/>
              <a:t>*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p_3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1j </a:t>
            </a:r>
            <a:r>
              <a:rPr lang="en-US" dirty="0"/>
              <a:t>*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r_3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lambda_laser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1.0640000000e-06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elev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38.00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azim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168.00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camera_center</a:t>
            </a:r>
            <a:r>
              <a:rPr lang="en-US" dirty="0"/>
              <a:t> = 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dim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axis_span</a:t>
            </a:r>
            <a:r>
              <a:rPr lang="en-US" dirty="0"/>
              <a:t> = 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0.4500000000000002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savefig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automatic_axis_span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power_laser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5.0000000000e+04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print_parameters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font = {'size'   : 22}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('font', **font)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CONSTANT_PARAMS = </a:t>
            </a:r>
            <a:r>
              <a:rPr lang="en-US" dirty="0" err="1"/>
              <a:t>np.array</a:t>
            </a:r>
            <a:r>
              <a:rPr lang="en-US" dirty="0"/>
              <a:t>([[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2.7424349948e-01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1.3688702599e-01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1.0000000000e+00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4.8000000000e-07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1.0000000000e-06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1.3800000000e+00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1.2000000000e-05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1.5000000000e-01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US" dirty="0"/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1.7347234760e-18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1.j, 1.4454397707e-02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1.7600000000e+00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1.0000000000e-03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5.5000000000e-06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1.0000000000e-06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4.6060000000e+01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1.1700000000e-05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3.0000000000e-01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1.0000000000e+00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US" dirty="0"/>
              <a:t>[-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2.0500000000e-02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</a:t>
            </a:r>
            <a:r>
              <a:rPr lang="en-US" dirty="0"/>
              <a:t>-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0.0000000000e+00 </a:t>
            </a:r>
            <a:r>
              <a:rPr lang="en-US" dirty="0"/>
              <a:t>-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1.j, 1.0000007169e-02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1.0000000000e+00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4.8000000000e-07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1.0000000000e-06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1.3800000000e+00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1.2000000000e-05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 1.5000000000e-01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0.0000000000e+00 </a:t>
            </a:r>
            <a:r>
              <a:rPr lang="en-US" dirty="0"/>
              <a:t>+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0.j</a:t>
            </a:r>
            <a:r>
              <a:rPr lang="en-US" dirty="0"/>
              <a:t>]])</a:t>
            </a:r>
            <a:br>
              <a:rPr lang="en-US" dirty="0"/>
            </a:b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dirty="0" err="1"/>
              <a:t>automatic_axis_span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axis_span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axis_span</a:t>
            </a:r>
            <a:r>
              <a:rPr lang="en-US" dirty="0"/>
              <a:t>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en-US" dirty="0"/>
              <a:t>** </a:t>
            </a:r>
            <a:r>
              <a:rPr lang="en-US" dirty="0" err="1"/>
              <a:t>axis_span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x_1 += x_1_small_perturbation</a:t>
            </a:r>
            <a:br>
              <a:rPr lang="en-US" dirty="0"/>
            </a:br>
            <a:r>
              <a:rPr lang="en-US" dirty="0"/>
              <a:t>x_3 += x_3_small_perturbation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x_2 += x_2_small_perturbation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/>
              <a:t>N =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high_power_NA</a:t>
            </a:r>
            <a:r>
              <a:rPr lang="en-US" dirty="0"/>
              <a:t> = </a:t>
            </a:r>
            <a:r>
              <a:rPr lang="en-US" dirty="0" err="1"/>
              <a:t>np.zeros</a:t>
            </a:r>
            <a:r>
              <a:rPr lang="en-US" dirty="0"/>
              <a:t>(N)</a:t>
            </a:r>
            <a:br>
              <a:rPr lang="en-US" dirty="0"/>
            </a:br>
            <a:r>
              <a:rPr lang="en-US" dirty="0" err="1"/>
              <a:t>low_power_NA</a:t>
            </a:r>
            <a:r>
              <a:rPr lang="en-US" dirty="0"/>
              <a:t> = </a:t>
            </a:r>
            <a:r>
              <a:rPr lang="en-US" dirty="0" err="1"/>
              <a:t>np.zeros</a:t>
            </a:r>
            <a:r>
              <a:rPr lang="en-US" dirty="0"/>
              <a:t>(N)</a:t>
            </a:r>
            <a:br>
              <a:rPr lang="en-US" dirty="0"/>
            </a:br>
            <a:r>
              <a:rPr lang="en-US" dirty="0"/>
              <a:t>r_1s = </a:t>
            </a:r>
            <a:r>
              <a:rPr lang="en-US" dirty="0" err="1"/>
              <a:t>np.linspace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5e-2, </a:t>
            </a:r>
            <a:r>
              <a:rPr lang="en-US" dirty="0"/>
              <a:t>N)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dirty="0" err="1"/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r_1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dirty="0"/>
              <a:t>enumerate(r_1s):</a:t>
            </a:r>
            <a:br>
              <a:rPr lang="en-US" dirty="0"/>
            </a:br>
            <a:r>
              <a:rPr lang="en-US" dirty="0"/>
              <a:t>    params = </a:t>
            </a:r>
            <a:r>
              <a:rPr lang="en-US" dirty="0" err="1"/>
              <a:t>np.array</a:t>
            </a:r>
            <a:r>
              <a:rPr lang="en-US" dirty="0"/>
              <a:t>([[x_1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y_1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t_1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p_1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r_1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0, 0, 0, 0, 0, 0, 0, 0, 0, 0, 0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</a:t>
            </a:r>
            <a:r>
              <a:rPr lang="en-US" dirty="0"/>
              <a:t>[x_2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y_2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t_2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p_2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r_2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 err="1"/>
              <a:t>n_in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w_2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0, 0, 0, 0, 0, 0, 0, 0, 0</a:t>
            </a:r>
            <a:r>
              <a:rPr lang="en-US" dirty="0"/>
              <a:t>]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</a:t>
            </a:r>
            <a:r>
              <a:rPr lang="en-US" dirty="0"/>
              <a:t>[x_3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y_3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t_3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p_3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/>
              <a:t>r_3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0, 0, 0, 0, 0, 0, 0, 0, 0, 0, 0</a:t>
            </a:r>
            <a:r>
              <a:rPr lang="en-US" dirty="0"/>
              <a:t>]]).</a:t>
            </a:r>
            <a:r>
              <a:rPr lang="en-US" dirty="0" err="1"/>
              <a:t>astype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'complex128'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params += CONSTANT_PARAMS</a:t>
            </a:r>
            <a:br>
              <a:rPr lang="en-US" dirty="0"/>
            </a:br>
            <a:r>
              <a:rPr lang="en-US" dirty="0"/>
              <a:t>    cavity = </a:t>
            </a:r>
            <a:r>
              <a:rPr lang="en-US" dirty="0" err="1"/>
              <a:t>Cavity.from_params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</a:t>
            </a:r>
            <a:r>
              <a:rPr lang="en-US" dirty="0"/>
              <a:t>=params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set_initial_surface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standing_wave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True,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lambda_laser</a:t>
            </a:r>
            <a:r>
              <a:rPr lang="en-US" dirty="0"/>
              <a:t>=</a:t>
            </a:r>
            <a:r>
              <a:rPr lang="en-US" dirty="0" err="1"/>
              <a:t>lambda_laser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power</a:t>
            </a:r>
            <a:r>
              <a:rPr lang="en-US" dirty="0"/>
              <a:t>=</a:t>
            </a:r>
            <a:r>
              <a:rPr lang="en-US" dirty="0" err="1"/>
              <a:t>power_laser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p_is_trivial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t_is_trivial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unheated_cavity</a:t>
            </a:r>
            <a:r>
              <a:rPr lang="en-US" dirty="0"/>
              <a:t> = </a:t>
            </a:r>
            <a:r>
              <a:rPr lang="en-US" dirty="0" err="1"/>
              <a:t>cavity.thermal_transformation</a:t>
            </a:r>
            <a:r>
              <a:rPr lang="en-US" dirty="0"/>
              <a:t>()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low_power_NA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unheated_cavity.arms</a:t>
            </a:r>
            <a:r>
              <a:rPr lang="en-US" dirty="0"/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dirty="0"/>
              <a:t>].mode_parameters.NA[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high_power_NA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 = </a:t>
            </a:r>
            <a:r>
              <a:rPr lang="en-US" dirty="0" err="1"/>
              <a:t>cavity.arms</a:t>
            </a:r>
            <a:r>
              <a:rPr lang="en-US" dirty="0"/>
              <a:t>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dirty="0"/>
              <a:t>].mode_parameters.NA[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dirty="0"/>
              <a:t>]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plt.plot</a:t>
            </a:r>
            <a:r>
              <a:rPr lang="en-US" dirty="0"/>
              <a:t>(r_1s + </a:t>
            </a:r>
            <a:r>
              <a:rPr lang="en-US" dirty="0" err="1"/>
              <a:t>np.real</a:t>
            </a:r>
            <a:r>
              <a:rPr lang="en-US" dirty="0"/>
              <a:t>(CONSTANT_PARAMS[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0, 4</a:t>
            </a:r>
            <a:r>
              <a:rPr lang="en-US" dirty="0"/>
              <a:t>])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 err="1"/>
              <a:t>low_power_NA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label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"low power mode"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plt.plot</a:t>
            </a:r>
            <a:r>
              <a:rPr lang="en-US" dirty="0"/>
              <a:t>(r_1s + </a:t>
            </a:r>
            <a:r>
              <a:rPr lang="en-US" dirty="0" err="1"/>
              <a:t>np.real</a:t>
            </a:r>
            <a:r>
              <a:rPr lang="en-US" dirty="0"/>
              <a:t>(CONSTANT_PARAMS[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0, 4</a:t>
            </a:r>
            <a:r>
              <a:rPr lang="en-US" dirty="0"/>
              <a:t>])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 err="1"/>
              <a:t>high_power_NA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label</a:t>
            </a:r>
            <a:r>
              <a:rPr lang="en-US" dirty="0"/>
              <a:t>=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"high power mode"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plt.xlabel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"Right mirror's radius"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plt.ylabel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"Short arm NA"</a:t>
            </a:r>
            <a:r>
              <a:rPr lang="en-US" dirty="0"/>
              <a:t>)</a:t>
            </a:r>
            <a:br>
              <a:rPr lang="en-US" dirty="0"/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plt.xscale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('log')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plt.ylim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(0.99*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high_power_NA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[-1],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high_power_NA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[0])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plt.xlim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(0.99 *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high_power_NA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[-1],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high_power_NA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[0])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plt.yscale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('log')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err="1"/>
              <a:t>plt.title</a:t>
            </a:r>
            <a:r>
              <a:rPr lang="en-US" dirty="0"/>
              <a:t>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"NA as function of right mirror's radius"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err="1"/>
              <a:t>plt.tight_layout</a:t>
            </a:r>
            <a:r>
              <a:rPr lang="en-US" dirty="0"/>
              <a:t>()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plt.show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9112E-22DC-4EAB-823E-9266D901C3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83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B4FAE-2E1E-4BCD-B507-0489B55B3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386C9-FED2-4A35-A63C-621DAD8A7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8941F-F30E-4068-99B8-939C65682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E8FD1-C539-422F-A6DB-7CA8776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921BD-46AA-43D0-AC5E-43941F54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92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A7BEB-ED28-4864-8ED5-ED01802DB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9F8918-2744-4F48-B4DF-DF287C953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4FFB1-8EB1-40CC-A757-B1772CBE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287AC-F56C-4DC4-8F75-21F6A3BF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ECE5-30AC-4D4C-8C3C-8F14C44A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6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43287-AD49-420B-9FDA-8CFDA301D7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3972F9-9D64-4D08-87CE-FF0AEE7E9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82B33-EC40-451E-B511-1E0CDD7B3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64FE-76F2-460A-A74E-51CBD8B57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C1C43-A8E2-4A2A-A7DD-26DA64A17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9C927-8E1B-4C40-AA4A-885BDB61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73235-7873-4790-95AE-683AF239C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1BF9DE-B23B-40D2-A665-63A2C36F8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CE66E-ADEC-4749-A2AF-3C5C47837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69D68-347D-444D-8F46-87CC0DB7E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1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2F7A-4F4A-4811-9EFE-878003D1A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C088AE-5FD5-4772-A9A1-20A691F14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A43CB-CEB5-4E85-A013-E07D211BF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FDE8B-50F7-43D6-BCF1-FEF743D4C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86C14-06A7-4275-A45E-537FB2661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62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F4F7-67A2-4C30-81BF-7E44D80A7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C3E6C-FE1F-4157-BD5D-CCC4DB5473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6D4E29-3F2C-40D6-8896-884FC8F00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37A4A-74A3-4CA7-B138-470AECD8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FADE2-D0E7-42CB-9FC1-AC16C2124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7DE61-A42A-490B-8344-F5A7A7A8A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19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F087-4C73-486B-9C05-016BBC2A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17894-33F8-4EB7-AB93-EC138C90A4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63FF6B-4B85-48C9-9E82-32D91AC1B5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31B45C-1E61-4CDC-B8D4-8E2024772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79BA86-6545-41D1-ABFE-8D589E1A49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12FB3-A304-40DE-A5BE-F9268843B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4B0859-B8AB-4616-AD77-EBCD23A2B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0176B-3486-4A2B-9166-CC471ECBB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6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171D3-7EFB-4792-B931-16323FB15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21789E-F65D-47C2-9A5E-D37F4D56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945C1-518A-4A3B-9D8D-D28BBEE1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F6EDD-8B74-4AA2-967B-F9BA13DC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18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4D5A85-6D05-446D-9FE5-34FE8E8B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88B8B-3D1F-4896-AC3E-BD2A5834D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3825F-1B47-461D-9723-E97D229E9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58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0A8ED-1D67-4AE2-8C5C-7129267B8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05C9E-8420-47E8-9921-AB38A81B7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509EF-041D-4683-B412-A4AD9C0A45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E17CC-6141-41D5-90C6-ADE2C8B15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8EC74-5636-4DE1-A012-6527ACCD1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6CE5D3-3E64-4291-B4C9-53018DD77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3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D079-9829-4B8A-8E1C-35881FA93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16CD32-F5E7-475D-B1B5-0AD1A2043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EAD73-AD97-452E-B7C0-B52F9F8EE1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D77BC6-5466-4A88-823E-F8F0BA66F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8E38B-672C-4E7A-96E8-259220815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3D2583-A69E-4F6F-AB36-B1F5471C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757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37D53-9FC9-4C70-963D-AD695328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6D71C2-CE18-4B8D-A7DE-CC9CCED9C5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2F6884-C818-4CE4-910F-D459256C3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2A7CE-2F5C-493C-9B74-256108E1EECD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E0BD8-C57E-4F68-A461-7EC58B180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ADB1F-79E5-4190-B452-FE12F7AC3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9AAB1-D31D-43BE-9AD7-7A30B33A3E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4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9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7" Type="http://schemas.openxmlformats.org/officeDocument/2006/relationships/image" Target="../media/image81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7" Type="http://schemas.openxmlformats.org/officeDocument/2006/relationships/image" Target="../media/image87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svg"/><Relationship Id="rId4" Type="http://schemas.openxmlformats.org/officeDocument/2006/relationships/image" Target="../media/image98.png"/><Relationship Id="rId9" Type="http://schemas.openxmlformats.org/officeDocument/2006/relationships/image" Target="../media/image10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11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svg"/><Relationship Id="rId7" Type="http://schemas.openxmlformats.org/officeDocument/2006/relationships/image" Target="../media/image118.sv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svg"/><Relationship Id="rId4" Type="http://schemas.openxmlformats.org/officeDocument/2006/relationships/image" Target="../media/image115.png"/><Relationship Id="rId9" Type="http://schemas.openxmlformats.org/officeDocument/2006/relationships/image" Target="../media/image12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svg"/><Relationship Id="rId7" Type="http://schemas.openxmlformats.org/officeDocument/2006/relationships/image" Target="../media/image126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svg"/><Relationship Id="rId4" Type="http://schemas.openxmlformats.org/officeDocument/2006/relationships/image" Target="../media/image123.png"/><Relationship Id="rId9" Type="http://schemas.openxmlformats.org/officeDocument/2006/relationships/image" Target="../media/image12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67446-8972-4D70-8F13-75750CE1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18255"/>
            <a:ext cx="1085419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Overlap as a function of perturbation (</a:t>
            </a:r>
            <a:r>
              <a:rPr lang="en-US" sz="3600" dirty="0">
                <a:solidFill>
                  <a:srgbClr val="0070C0"/>
                </a:solidFill>
              </a:rPr>
              <a:t>blue</a:t>
            </a:r>
            <a:r>
              <a:rPr lang="en-US" sz="3600" dirty="0"/>
              <a:t> </a:t>
            </a:r>
            <a:r>
              <a:rPr lang="en-US" sz="3600" dirty="0" err="1"/>
              <a:t>graps</a:t>
            </a:r>
            <a:r>
              <a:rPr lang="en-US" sz="36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BB780-5026-4C66-A3F7-988DFD6B7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8892" y="1178420"/>
            <a:ext cx="10544908" cy="3211872"/>
          </a:xfrm>
        </p:spPr>
        <p:txBody>
          <a:bodyPr>
            <a:normAutofit/>
          </a:bodyPr>
          <a:lstStyle/>
          <a:p>
            <a:pPr marL="285750" indent="-285750"/>
            <a:r>
              <a:rPr lang="en-US" sz="2000" dirty="0"/>
              <a:t>There is a row for every element (mirror/lens) in the system.</a:t>
            </a:r>
          </a:p>
          <a:p>
            <a:pPr marL="285750" indent="-285750"/>
            <a:r>
              <a:rPr lang="en-US" sz="2000" dirty="0"/>
              <a:t>There is a column for every geometrical parameter of the elements.</a:t>
            </a:r>
          </a:p>
          <a:p>
            <a:r>
              <a:rPr lang="en-US" sz="2000" dirty="0"/>
              <a:t>The x-axis stands for possible perturbation in the relevant element and parameter.</a:t>
            </a:r>
          </a:p>
          <a:p>
            <a:pPr lvl="1"/>
            <a:r>
              <a:rPr lang="en-US" sz="1800" dirty="0"/>
              <a:t>For example, the x-axis in the first row, which represents the right mirror, and the fifth column, which represents the mirror's radius, represent different changes to the mirror's radius (in meters).</a:t>
            </a:r>
          </a:p>
          <a:p>
            <a:r>
              <a:rPr lang="en-US" sz="2000" dirty="0"/>
              <a:t>The y-axis represents the integral overlap between the original system and the system after the perturbation of the given parameter.</a:t>
            </a:r>
          </a:p>
          <a:p>
            <a:r>
              <a:rPr lang="en-US" sz="2000" dirty="0"/>
              <a:t>The vertical green line marks the shift where the overlap crosses 0.9.</a:t>
            </a:r>
          </a:p>
          <a:p>
            <a:r>
              <a:rPr lang="en-US" sz="2000" dirty="0"/>
              <a:t>The horizontal red line marks the 0.9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A2D97-10CE-442E-B4E3-738F415E1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411"/>
            <a:ext cx="12192000" cy="2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507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732-1C1F-4775-B84D-E35EF25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06" y="2569684"/>
            <a:ext cx="10515600" cy="1325563"/>
          </a:xfrm>
        </p:spPr>
        <p:txBody>
          <a:bodyPr/>
          <a:lstStyle/>
          <a:p>
            <a:r>
              <a:rPr lang="en-US" dirty="0"/>
              <a:t>Changing NA by</a:t>
            </a:r>
            <a:br>
              <a:rPr lang="en-US" dirty="0"/>
            </a:br>
            <a:r>
              <a:rPr lang="en-US" dirty="0"/>
              <a:t>controlling the lens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0A733D1-4CA3-457F-BDCB-58CB107C7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6012" cy="3459423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345F29-BF33-4317-A94A-2F09EE641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2" y="1077"/>
            <a:ext cx="3466011" cy="34594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96E2702-4B79-48CD-9434-D45A12EEC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846"/>
            <a:ext cx="3466011" cy="34300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327D75-CB55-4960-A194-2B2BCE58D8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11" y="3429000"/>
            <a:ext cx="343553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07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DE732-1C1F-4775-B84D-E35EF2555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5406" y="256968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Changing NA by</a:t>
            </a:r>
            <a:br>
              <a:rPr lang="en-US" dirty="0"/>
            </a:br>
            <a:r>
              <a:rPr lang="en-US" dirty="0"/>
              <a:t>controlling the right</a:t>
            </a:r>
            <a:br>
              <a:rPr lang="en-US" dirty="0"/>
            </a:br>
            <a:r>
              <a:rPr lang="en-US" dirty="0"/>
              <a:t>mirror</a:t>
            </a:r>
          </a:p>
        </p:txBody>
      </p:sp>
      <p:pic>
        <p:nvPicPr>
          <p:cNvPr id="20" name="Content Placeholder 18">
            <a:extLst>
              <a:ext uri="{FF2B5EF4-FFF2-40B4-BE49-F238E27FC236}">
                <a16:creationId xmlns:a16="http://schemas.microsoft.com/office/drawing/2014/main" id="{4993C12D-E571-41F4-896E-C2556FB9A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66012" cy="3459422"/>
          </a:xfr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A7587E2-F7C6-4AAD-AAA3-EB6FC8BA4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772" y="1077"/>
            <a:ext cx="3466011" cy="34594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DACB212-867F-45EB-BB63-C7240F51D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6846"/>
            <a:ext cx="3466011" cy="34300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7C1040-DC23-4B1E-816B-12C711B6C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27" y="3429000"/>
            <a:ext cx="343389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52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1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2000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1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07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B348-632B-431C-9439-EE611A68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44777C7-433F-4849-BC95-75B22A16A8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814354"/>
            <a:ext cx="12205226" cy="3043646"/>
          </a:xfr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DA67DAD-5046-4EEA-AE1C-7F71E50F0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3553097" cy="380841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557160B-A10F-4CE0-BF19-4A482B5EDA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53097" y="-1"/>
            <a:ext cx="8638903" cy="37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51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6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42"/>
            <a:ext cx="3542211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86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6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4794" y="0"/>
            <a:ext cx="8630667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00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10552"/>
            <a:ext cx="8703741" cy="3770544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42"/>
            <a:ext cx="3542211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93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0"/>
            <a:ext cx="8703740" cy="3791648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3542210" cy="37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5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FCD7D-3948-4E55-8386-B57CA8E02C8E}"/>
                  </a:ext>
                </a:extLst>
              </p:cNvPr>
              <p:cNvSpPr txBox="1"/>
              <p:nvPr/>
            </p:nvSpPr>
            <p:spPr>
              <a:xfrm>
                <a:off x="479276" y="1072205"/>
                <a:ext cx="11771877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 row for every element (mirror/lens) in the system.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 column for every geometrical parameter of the elements.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x-axis is the NA of the system (of the high NA if there are two arms), which is controlled by positioning one of the</a:t>
                </a:r>
                <a:br>
                  <a:rPr lang="en-US" dirty="0"/>
                </a:br>
                <a:r>
                  <a:rPr lang="en-US" dirty="0"/>
                  <a:t>mirrors.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systems here have x as their optical axis.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y-axis is the tolerance of this element to shifts in this parameter, defined as the perturbation in the parameter that</a:t>
                </a:r>
                <a:br>
                  <a:rPr lang="en-US" dirty="0"/>
                </a:br>
                <a:r>
                  <a:rPr lang="en-US" dirty="0"/>
                  <a:t>yields an integral overlap of 0.9 between the perturbed and unperturbed systems.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For example, if in the first row which characterize the left mirror, in the second column, which characterize the y position</a:t>
                </a:r>
                <a:br>
                  <a:rPr lang="en-US" dirty="0"/>
                </a:br>
                <a:r>
                  <a:rPr lang="en-US" dirty="0"/>
                  <a:t>tolerance, for NA of 0.055 the tolerance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, then we know that by displacing the right mirror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en-US" dirty="0"/>
                  <a:t> meters upwards</a:t>
                </a:r>
                <a:br>
                  <a:rPr lang="en-US" dirty="0"/>
                </a:br>
                <a:r>
                  <a:rPr lang="en-US" dirty="0"/>
                  <a:t>the new mode will overlap 0.9 with the old mode.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 stands for tilts in the y-z plane, while p stands for tilts in the x-y plane. Here since there is a cylindrical symmetry with x</a:t>
                </a:r>
                <a:br>
                  <a:rPr lang="en-US" dirty="0"/>
                </a:br>
                <a:r>
                  <a:rPr lang="en-US" dirty="0"/>
                  <a:t>the cylinder axis, t and p are always equivalent.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D5FCD7D-3948-4E55-8386-B57CA8E02C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76" y="1072205"/>
                <a:ext cx="11771877" cy="3416320"/>
              </a:xfrm>
              <a:prstGeom prst="rect">
                <a:avLst/>
              </a:prstGeom>
              <a:blipFill>
                <a:blip r:embed="rId2"/>
                <a:stretch>
                  <a:fillRect l="-363" t="-1071" b="-1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9637938-7B46-4251-9C24-C18771A7F3F3}"/>
              </a:ext>
            </a:extLst>
          </p:cNvPr>
          <p:cNvSpPr txBox="1"/>
          <p:nvPr/>
        </p:nvSpPr>
        <p:spPr>
          <a:xfrm>
            <a:off x="610267" y="252884"/>
            <a:ext cx="9065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  <a:ea typeface="+mj-ea"/>
                <a:cs typeface="+mj-cs"/>
              </a:rPr>
              <a:t>Tolerance</a:t>
            </a:r>
            <a:r>
              <a:rPr lang="en-US" sz="3600" dirty="0"/>
              <a:t> </a:t>
            </a:r>
            <a:r>
              <a:rPr lang="en-US" sz="3600" dirty="0">
                <a:latin typeface="+mj-lt"/>
                <a:ea typeface="+mj-ea"/>
                <a:cs typeface="+mj-cs"/>
              </a:rPr>
              <a:t>as a function NA graph (</a:t>
            </a:r>
            <a:r>
              <a:rPr lang="en-US" sz="3600" dirty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green</a:t>
            </a:r>
            <a:r>
              <a:rPr lang="en-US" sz="3600" dirty="0">
                <a:latin typeface="+mj-lt"/>
                <a:ea typeface="+mj-ea"/>
                <a:cs typeface="+mj-cs"/>
              </a:rPr>
              <a:t> graphs)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88DE72-2DF9-4719-B6CD-69EF18E32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7606"/>
            <a:ext cx="12192000" cy="20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284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6491" y="12299"/>
            <a:ext cx="8647275" cy="376705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27" y="4242"/>
            <a:ext cx="3516757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079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942E2-32D6-48E9-AFFA-ED1814A0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67F3E3-0080-4C93-9971-55E40174B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88258" y="12299"/>
            <a:ext cx="8703741" cy="376705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04C0068-F873-4F94-AEF2-A6AE8626A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791648"/>
            <a:ext cx="12191999" cy="304034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13E0D0-E09A-4288-95CE-66E91A4BA4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4242"/>
            <a:ext cx="3542211" cy="378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7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9B75B-7013-4C56-8DDD-714E50FAA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854F31-C499-4A23-A125-A933888E7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84084" cy="6092042"/>
          </a:xfrm>
        </p:spPr>
      </p:pic>
    </p:spTree>
    <p:extLst>
      <p:ext uri="{BB962C8B-B14F-4D97-AF65-F5344CB8AC3E}">
        <p14:creationId xmlns:p14="http://schemas.microsoft.com/office/powerpoint/2010/main" val="1838632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F4A8F-D585-468C-BD9A-CBB91A26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1DB35B-ED10-4904-BAAB-12973387E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2321689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1812-A816-4EDD-8936-9E01CFDC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6C291B-3ED2-4D90-A210-CCCA5252C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84084" cy="6092042"/>
          </a:xfrm>
        </p:spPr>
      </p:pic>
    </p:spTree>
    <p:extLst>
      <p:ext uri="{BB962C8B-B14F-4D97-AF65-F5344CB8AC3E}">
        <p14:creationId xmlns:p14="http://schemas.microsoft.com/office/powerpoint/2010/main" val="1830704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274A-6421-42AC-9A84-F8252BE1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203D3C-51E4-44D8-95A7-F900B96A97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7834" cy="6103917"/>
          </a:xfrm>
        </p:spPr>
      </p:pic>
    </p:spTree>
    <p:extLst>
      <p:ext uri="{BB962C8B-B14F-4D97-AF65-F5344CB8AC3E}">
        <p14:creationId xmlns:p14="http://schemas.microsoft.com/office/powerpoint/2010/main" val="1413695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6B222B1-4FFE-0B43-9BDF-C78A6D97A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4114800" cy="3429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5FA137-7C1D-4A6C-5218-CF22E0D6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3429000"/>
            <a:ext cx="4114800" cy="3429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3E82CA-AFC4-1EBE-8E35-2FDC2A0C2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14800" y="0"/>
            <a:ext cx="4114800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5487D-F526-D163-34F3-F450DF302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14800" y="3429000"/>
            <a:ext cx="4114800" cy="3429000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06C9D0F3-4C9C-DD7B-6A45-F4772001D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0710472"/>
              </p:ext>
            </p:extLst>
          </p:nvPr>
        </p:nvGraphicFramePr>
        <p:xfrm>
          <a:off x="8656889" y="0"/>
          <a:ext cx="3535111" cy="5809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565">
                  <a:extLst>
                    <a:ext uri="{9D8B030D-6E8A-4147-A177-3AD203B41FA5}">
                      <a16:colId xmlns:a16="http://schemas.microsoft.com/office/drawing/2014/main" val="940912899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60100498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91959305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3309724773"/>
                    </a:ext>
                  </a:extLst>
                </a:gridCol>
              </a:tblGrid>
              <a:tr h="418232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Right Mirror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lens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Left Mirror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526507596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x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2.87E-01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-2.10E-02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91826366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92613749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1564535351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3.14E+00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-3.14E+00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10145307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1.53E-01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8.72E-03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1.02E-02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944102667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n_1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1.45E+00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25051722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w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434701514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n_2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271424655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z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087828284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curvature_sign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1002819398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alpha_thermal_expansion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4.80E-07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277980764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beta_power_absorption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1.00E-06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267171897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kappa_thermal_conductivity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1.38E+00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17913518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dn_dT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1.20E-05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81753566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nu_poisson_ratio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1.50E-01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753406743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surface_type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372" marR="11372" marT="11372" marB="0" anchor="b"/>
                </a:tc>
                <a:extLst>
                  <a:ext uri="{0D108BD9-81ED-4DB2-BD59-A6C34878D82A}">
                    <a16:rowId xmlns:a16="http://schemas.microsoft.com/office/drawing/2014/main" val="364767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537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phic 19">
            <a:extLst>
              <a:ext uri="{FF2B5EF4-FFF2-40B4-BE49-F238E27FC236}">
                <a16:creationId xmlns:a16="http://schemas.microsoft.com/office/drawing/2014/main" id="{43039EB7-22EF-50E2-BAD3-FFF17AD9A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14800" cy="3429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191FB9F-54AE-10C5-0A10-78BB9D98E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3429000"/>
            <a:ext cx="4114800" cy="34290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FA259058-926A-6CE8-A73D-C20E0429BC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114800" y="0"/>
            <a:ext cx="4114800" cy="3429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6E52E6D1-3BCB-6570-7392-69A32CFC99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4114800" y="3429000"/>
            <a:ext cx="4114800" cy="3429000"/>
          </a:xfrm>
          <a:prstGeom prst="rect">
            <a:avLst/>
          </a:prstGeom>
        </p:spPr>
      </p:pic>
      <p:graphicFrame>
        <p:nvGraphicFramePr>
          <p:cNvPr id="25" name="Content Placeholder 5">
            <a:extLst>
              <a:ext uri="{FF2B5EF4-FFF2-40B4-BE49-F238E27FC236}">
                <a16:creationId xmlns:a16="http://schemas.microsoft.com/office/drawing/2014/main" id="{185E4508-0ECA-E0FB-6361-25CF90F8F1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998411"/>
              </p:ext>
            </p:extLst>
          </p:nvPr>
        </p:nvGraphicFramePr>
        <p:xfrm>
          <a:off x="8656890" y="0"/>
          <a:ext cx="3535111" cy="5809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565">
                  <a:extLst>
                    <a:ext uri="{9D8B030D-6E8A-4147-A177-3AD203B41FA5}">
                      <a16:colId xmlns:a16="http://schemas.microsoft.com/office/drawing/2014/main" val="940912899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60100498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91959305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3309724773"/>
                    </a:ext>
                  </a:extLst>
                </a:gridCol>
              </a:tblGrid>
              <a:tr h="418232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Right Mirror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lens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Left Mirror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526507596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x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2.87E-01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-2.10E-02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91826366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92613749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1564535351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p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3.14E+00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-3.14E+00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10145307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r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1.44E-01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8.72E-03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1.02E-02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944102667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n_1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1.45E+00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25051722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w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434701514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n_2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271424655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z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087828284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curvature_sign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1002819398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alpha_thermal_expansion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4.80E-07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277980764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beta_power_absorption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1.00E-06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267171897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kappa_thermal_conductivity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1.38E+00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17913518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dn_dT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1.20E-05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81753566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nu_poisson_ratio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1.50E-01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753406743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surface_type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0.00E+00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1.00E+00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0.00E+00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471" marR="11471" marT="11471" marB="0" anchor="b"/>
                </a:tc>
                <a:extLst>
                  <a:ext uri="{0D108BD9-81ED-4DB2-BD59-A6C34878D82A}">
                    <a16:rowId xmlns:a16="http://schemas.microsoft.com/office/drawing/2014/main" val="364767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893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E573-C790-AA3E-2946-35392606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OsipsFunction">
            <a:hlinkClick r:id="" action="ppaction://media"/>
            <a:extLst>
              <a:ext uri="{FF2B5EF4-FFF2-40B4-BE49-F238E27FC236}">
                <a16:creationId xmlns:a16="http://schemas.microsoft.com/office/drawing/2014/main" id="{62BA6208-0C6B-E049-4FBB-E4AE80DA9B6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97532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6B222B1-4FFE-0B43-9BDF-C78A6D97A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14800" cy="3429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5FA137-7C1D-4A6C-5218-CF22E0D6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9000"/>
            <a:ext cx="4114800" cy="3429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3E82CA-AFC4-1EBE-8E35-2FDC2A0C2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4800" y="0"/>
            <a:ext cx="4114800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5487D-F526-D163-34F3-F450DF302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4800" y="3429000"/>
            <a:ext cx="4114800" cy="3429000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06C9D0F3-4C9C-DD7B-6A45-F4772001D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4558008"/>
              </p:ext>
            </p:extLst>
          </p:nvPr>
        </p:nvGraphicFramePr>
        <p:xfrm>
          <a:off x="8656889" y="0"/>
          <a:ext cx="3535111" cy="5809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565">
                  <a:extLst>
                    <a:ext uri="{9D8B030D-6E8A-4147-A177-3AD203B41FA5}">
                      <a16:colId xmlns:a16="http://schemas.microsoft.com/office/drawing/2014/main" val="940912899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60100498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91959305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3309724773"/>
                    </a:ext>
                  </a:extLst>
                </a:gridCol>
              </a:tblGrid>
              <a:tr h="41823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Mirror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 Mirror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07596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1.74E-18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-2.05E-02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826366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613749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4535351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3.14E+00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-3.14E+00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5307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1.45E-02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4102667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051722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4701514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424655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7828284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curvature_sign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819398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alpha_thermal_expansion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980764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beta_power_absorption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7171897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kappa_thermal_conductivity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4.61E+01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13518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dn_dT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1.20E-05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753566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nu_poisson_ratio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3406743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surface_type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767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532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7C2C82-D735-4831-9C8F-8F45D084A9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90799"/>
            <a:ext cx="12192000" cy="2071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C10978-86E5-477E-899A-9C8516137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7606"/>
            <a:ext cx="12192000" cy="20503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056E65-092E-44EB-B4CF-36FF44832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771" y="0"/>
            <a:ext cx="2734198" cy="26604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D0F8CD-B1A9-437A-B91F-127440115877}"/>
                  </a:ext>
                </a:extLst>
              </p:cNvPr>
              <p:cNvSpPr txBox="1"/>
              <p:nvPr/>
            </p:nvSpPr>
            <p:spPr>
              <a:xfrm>
                <a:off x="81290" y="431441"/>
                <a:ext cx="7061677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Here the NA of the left arm is changed (in the green graphs) by displacing</a:t>
                </a:r>
              </a:p>
              <a:p>
                <a:r>
                  <a:rPr lang="en-US" dirty="0"/>
                  <a:t>The right mirror in the x axis (the optical axis)</a:t>
                </a:r>
              </a:p>
              <a:p>
                <a:r>
                  <a:rPr lang="en-US" dirty="0"/>
                  <a:t>Short arm length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Long arm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FD0F8CD-B1A9-437A-B91F-127440115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90" y="431441"/>
                <a:ext cx="7061677" cy="1200329"/>
              </a:xfrm>
              <a:prstGeom prst="rect">
                <a:avLst/>
              </a:prstGeom>
              <a:blipFill>
                <a:blip r:embed="rId5"/>
                <a:stretch>
                  <a:fillRect l="-69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367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F6B222B1-4FFE-0B43-9BDF-C78A6D97A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4114800" cy="3429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B5FA137-7C1D-4A6C-5218-CF22E0D60D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3429000"/>
            <a:ext cx="4114800" cy="3429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73E82CA-AFC4-1EBE-8E35-2FDC2A0C22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14800" y="0"/>
            <a:ext cx="4114800" cy="342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415487D-F526-D163-34F3-F450DF302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14800" y="3429000"/>
            <a:ext cx="4114800" cy="3429000"/>
          </a:xfrm>
          <a:prstGeom prst="rect">
            <a:avLst/>
          </a:prstGeom>
        </p:spPr>
      </p:pic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06C9D0F3-4C9C-DD7B-6A45-F4772001D91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874412"/>
              </p:ext>
            </p:extLst>
          </p:nvPr>
        </p:nvGraphicFramePr>
        <p:xfrm>
          <a:off x="8656889" y="0"/>
          <a:ext cx="3535111" cy="5809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2565">
                  <a:extLst>
                    <a:ext uri="{9D8B030D-6E8A-4147-A177-3AD203B41FA5}">
                      <a16:colId xmlns:a16="http://schemas.microsoft.com/office/drawing/2014/main" val="940912899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60100498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1919593058"/>
                    </a:ext>
                  </a:extLst>
                </a:gridCol>
                <a:gridCol w="734182">
                  <a:extLst>
                    <a:ext uri="{9D8B030D-6E8A-4147-A177-3AD203B41FA5}">
                      <a16:colId xmlns:a16="http://schemas.microsoft.com/office/drawing/2014/main" val="3309724773"/>
                    </a:ext>
                  </a:extLst>
                </a:gridCol>
              </a:tblGrid>
              <a:tr h="418232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Right Mirror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Left Mirror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26507596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2.74E-01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1.74E-18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-2.05E-02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826366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613749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64535351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3.14E+00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-3.14E+00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145307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1.37E-01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1.45E-02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4102667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051722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34701514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n_2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4246558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87828284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curvature_sign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2819398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alpha_thermal_expansion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5.50E-06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980764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beta_power_absorption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1.00E-06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7171897"/>
                  </a:ext>
                </a:extLst>
              </a:tr>
              <a:tr h="6171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kappa_thermal_conductivity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4.61E+01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135183"/>
                  </a:ext>
                </a:extLst>
              </a:tr>
              <a:tr h="22943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dn_dT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1.17E-05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1.20E-05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1753566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nu_poisson_ratio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3.00E-01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1.50E-01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53406743"/>
                  </a:ext>
                </a:extLst>
              </a:tr>
              <a:tr h="41527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surface_type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1.00E+00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0.00E+00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4767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1298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B643B-23E3-4416-8E9D-7476AD82C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C6E7C-D225-4A15-9FD8-C96088F37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A58D44-3B57-4768-9843-7EEE341C9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457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8F033C-5FE6-4033-B2D7-32BE733A5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4937"/>
            <a:ext cx="6096000" cy="4572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14273-7ECB-4B73-9B28-5701434AD430}"/>
              </a:ext>
            </a:extLst>
          </p:cNvPr>
          <p:cNvSpPr txBox="1"/>
          <p:nvPr/>
        </p:nvSpPr>
        <p:spPr>
          <a:xfrm>
            <a:off x="2301551" y="5511282"/>
            <a:ext cx="9924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 power NA is lower than the high power NA for high NAs but greater than the high power NA for</a:t>
            </a:r>
          </a:p>
          <a:p>
            <a:r>
              <a:rPr lang="en-US" dirty="0"/>
              <a:t>Low </a:t>
            </a:r>
            <a:r>
              <a:rPr lang="en-US" dirty="0" err="1"/>
              <a:t>Nas</a:t>
            </a:r>
            <a:endParaRPr lang="en-US" dirty="0"/>
          </a:p>
          <a:p>
            <a:r>
              <a:rPr lang="en-US" dirty="0"/>
              <a:t>At around 0.44 they </a:t>
            </a:r>
            <a:r>
              <a:rPr lang="en-US"/>
              <a:t>are equal.</a:t>
            </a:r>
          </a:p>
        </p:txBody>
      </p:sp>
    </p:spTree>
    <p:extLst>
      <p:ext uri="{BB962C8B-B14F-4D97-AF65-F5344CB8AC3E}">
        <p14:creationId xmlns:p14="http://schemas.microsoft.com/office/powerpoint/2010/main" val="262611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F98F98-EEDE-4499-8E02-10532026B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108"/>
            <a:ext cx="12192000" cy="2070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F18FC-A736-437B-8041-569525BE8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1925"/>
            <a:ext cx="12192000" cy="2056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9C6C72-7EED-4AAD-A7EB-35F2C5F7C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92" y="0"/>
            <a:ext cx="2342508" cy="2279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0947AF-68F0-41F1-A393-8926BFE074A3}"/>
              </a:ext>
            </a:extLst>
          </p:cNvPr>
          <p:cNvSpPr txBox="1"/>
          <p:nvPr/>
        </p:nvSpPr>
        <p:spPr>
          <a:xfrm>
            <a:off x="308470" y="762000"/>
            <a:ext cx="7061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NA of the left arm is changed (in the green graphs) by displacing</a:t>
            </a:r>
          </a:p>
          <a:p>
            <a:r>
              <a:rPr lang="en-US" dirty="0"/>
              <a:t>The left mirror in the x axis (the optical axis)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66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E54AE7-0219-4F69-B0B6-A2057F176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28" y="1"/>
            <a:ext cx="2330951" cy="22680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CFC67E-EABA-4A01-9EB3-6ED7A01A5A70}"/>
              </a:ext>
            </a:extLst>
          </p:cNvPr>
          <p:cNvSpPr txBox="1"/>
          <p:nvPr/>
        </p:nvSpPr>
        <p:spPr>
          <a:xfrm>
            <a:off x="308470" y="762000"/>
            <a:ext cx="6267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Here the NA of the is changed (in the green graphs) by displacing</a:t>
            </a:r>
          </a:p>
          <a:p>
            <a:r>
              <a:rPr lang="en-US" dirty="0"/>
              <a:t>The right mirror in the x axis (the optical axis).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820C6-49D3-45EB-A3B2-038F74A92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3"/>
          <a:stretch/>
        </p:blipFill>
        <p:spPr>
          <a:xfrm>
            <a:off x="0" y="2551463"/>
            <a:ext cx="12192000" cy="1943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F09858-4676-4F11-986F-C8C0CB0755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643"/>
          <a:stretch/>
        </p:blipFill>
        <p:spPr>
          <a:xfrm>
            <a:off x="-1" y="4820441"/>
            <a:ext cx="12191999" cy="19035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0A60C0-AEB4-4F2C-8886-526EB33AE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3803"/>
            <a:ext cx="12192000" cy="205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6ADC5-A799-4C23-A14E-7F340B2C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89240-F9D8-4076-867F-748174B1B1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For both cavities:</a:t>
                </a:r>
              </a:p>
              <a:p>
                <a:pPr lvl="1"/>
                <a:r>
                  <a:rPr lang="en-US" dirty="0"/>
                  <a:t>NA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05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Fabry-Perot cavity:</a:t>
                </a:r>
              </a:p>
              <a:p>
                <a:pPr lvl="1"/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Two	mirrors and one lens: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Control the NA by changing the left arm</a:t>
                </a:r>
              </a:p>
              <a:p>
                <a:r>
                  <a:rPr lang="en-US" dirty="0"/>
                  <a:t>Make graphs of both systems on the same axes.</a:t>
                </a:r>
              </a:p>
              <a:p>
                <a:r>
                  <a:rPr lang="en-US" dirty="0"/>
                  <a:t>Try log scale in x axis.</a:t>
                </a:r>
              </a:p>
              <a:p>
                <a:r>
                  <a:rPr lang="en-US" dirty="0"/>
                  <a:t>Add grid lines.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C89240-F9D8-4076-867F-748174B1B1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465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1E8AD-F15C-4622-B355-C8B2302FE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059" y="0"/>
            <a:ext cx="456194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6D2EE-2F7A-4D47-AB91-DB499BC6E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" y="0"/>
            <a:ext cx="4618153" cy="4461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C0AA60-DABA-42E8-8864-EE3C19476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9" y="4878977"/>
            <a:ext cx="12192000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79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B463F-F38E-4532-B19F-6315DD172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4A9649-86EA-498F-B59C-D99C248BB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35" y="0"/>
            <a:ext cx="8295465" cy="362276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03EE24F-B815-43CF-9BE8-AF0BAC4F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8566"/>
            <a:ext cx="12192000" cy="2438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39D4E4-F8E6-41E9-9630-8154358FF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850105" cy="385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6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1636-AE25-448C-971F-F2879B54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11F831F-D099-4F71-A6EA-29D2CEFF22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654" y="-16329"/>
            <a:ext cx="7882345" cy="30316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D82C50-649A-4B6B-8991-63F4CE771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3326"/>
            <a:ext cx="12192000" cy="2438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B9CAB3-7108-4A78-922B-3306370F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329"/>
            <a:ext cx="4309655" cy="430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60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BC74D9B2D93B44ABB275D9C2952787" ma:contentTypeVersion="14" ma:contentTypeDescription="Create a new document." ma:contentTypeScope="" ma:versionID="054e7791e8d6a34cbe147612a3aa02ba">
  <xsd:schema xmlns:xsd="http://www.w3.org/2001/XMLSchema" xmlns:xs="http://www.w3.org/2001/XMLSchema" xmlns:p="http://schemas.microsoft.com/office/2006/metadata/properties" xmlns:ns3="584eacc6-2383-4792-a43b-90dda6e43e2d" xmlns:ns4="25331bf9-e08e-4054-a47b-55a981296790" targetNamespace="http://schemas.microsoft.com/office/2006/metadata/properties" ma:root="true" ma:fieldsID="91bf25063f6a75d29fdfcb79b3cf5e5f" ns3:_="" ns4:_="">
    <xsd:import namespace="584eacc6-2383-4792-a43b-90dda6e43e2d"/>
    <xsd:import namespace="25331bf9-e08e-4054-a47b-55a98129679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4eacc6-2383-4792-a43b-90dda6e43e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31bf9-e08e-4054-a47b-55a98129679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84eacc6-2383-4792-a43b-90dda6e43e2d" xsi:nil="true"/>
  </documentManagement>
</p:properties>
</file>

<file path=customXml/itemProps1.xml><?xml version="1.0" encoding="utf-8"?>
<ds:datastoreItem xmlns:ds="http://schemas.openxmlformats.org/officeDocument/2006/customXml" ds:itemID="{8C01F0D4-4CE7-44A4-8CF6-89271D70F8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84eacc6-2383-4792-a43b-90dda6e43e2d"/>
    <ds:schemaRef ds:uri="25331bf9-e08e-4054-a47b-55a981296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2B8A29-DA95-4457-B854-9269F744EF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4C6D2D-B322-44E1-867B-00F4AB56D791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25331bf9-e08e-4054-a47b-55a981296790"/>
    <ds:schemaRef ds:uri="584eacc6-2383-4792-a43b-90dda6e43e2d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2389</Words>
  <Application>Microsoft Office PowerPoint</Application>
  <PresentationFormat>Widescreen</PresentationFormat>
  <Paragraphs>310</Paragraphs>
  <Slides>31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Office Theme</vt:lpstr>
      <vt:lpstr>Overlap as a function of perturbation (blue graps)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Changing NA by controlling the lens</vt:lpstr>
      <vt:lpstr>Changing NA by controlling the right mirror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Kali</dc:creator>
  <cp:lastModifiedBy>Michael Kali</cp:lastModifiedBy>
  <cp:revision>33</cp:revision>
  <dcterms:created xsi:type="dcterms:W3CDTF">2023-06-05T13:55:14Z</dcterms:created>
  <dcterms:modified xsi:type="dcterms:W3CDTF">2023-07-10T15:50:53Z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0x01010089BC74D9B2D93B44ABB275D9C2952787</vt:lpwstr>
  </property>
</Properties>
</file>